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95" r:id="rId2"/>
    <p:sldId id="301" r:id="rId3"/>
    <p:sldId id="260" r:id="rId4"/>
    <p:sldId id="284" r:id="rId5"/>
    <p:sldId id="274" r:id="rId6"/>
    <p:sldId id="285" r:id="rId7"/>
    <p:sldId id="304" r:id="rId8"/>
    <p:sldId id="262" r:id="rId9"/>
    <p:sldId id="267" r:id="rId10"/>
    <p:sldId id="279" r:id="rId11"/>
    <p:sldId id="286" r:id="rId12"/>
    <p:sldId id="276" r:id="rId13"/>
    <p:sldId id="257" r:id="rId14"/>
    <p:sldId id="287" r:id="rId15"/>
    <p:sldId id="265" r:id="rId16"/>
    <p:sldId id="280" r:id="rId17"/>
    <p:sldId id="263" r:id="rId18"/>
    <p:sldId id="288" r:id="rId19"/>
    <p:sldId id="266" r:id="rId20"/>
    <p:sldId id="275" r:id="rId21"/>
    <p:sldId id="289" r:id="rId22"/>
    <p:sldId id="264" r:id="rId23"/>
    <p:sldId id="273" r:id="rId24"/>
    <p:sldId id="283" r:id="rId25"/>
    <p:sldId id="290" r:id="rId26"/>
    <p:sldId id="270" r:id="rId27"/>
    <p:sldId id="282" r:id="rId28"/>
    <p:sldId id="258" r:id="rId29"/>
    <p:sldId id="291" r:id="rId30"/>
    <p:sldId id="272" r:id="rId31"/>
    <p:sldId id="277" r:id="rId32"/>
    <p:sldId id="256" r:id="rId33"/>
    <p:sldId id="292" r:id="rId34"/>
    <p:sldId id="269" r:id="rId35"/>
    <p:sldId id="278" r:id="rId36"/>
    <p:sldId id="293" r:id="rId37"/>
    <p:sldId id="281" r:id="rId38"/>
    <p:sldId id="261" r:id="rId39"/>
    <p:sldId id="268" r:id="rId40"/>
    <p:sldId id="294" r:id="rId41"/>
    <p:sldId id="271" r:id="rId42"/>
    <p:sldId id="259" r:id="rId43"/>
    <p:sldId id="299" r:id="rId44"/>
    <p:sldId id="303" r:id="rId45"/>
    <p:sldId id="29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395DE-EB7C-4A12-BE41-AEE2BC9A4261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F0ED1-3CCD-4F37-AE0B-B25E7107AE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DC37-9521-448D-A738-EB903D45BC44}" type="datetime1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FBCB-8881-42A2-A001-5676A81D5882}" type="datetime1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B94C-5651-404B-B59E-F209A98DD30E}" type="datetime1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4192-A334-4429-8FC5-B47E65C4D662}" type="datetime1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C42EC-3AFF-4CE8-9D6B-6365088A0076}" type="datetime1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3915-4FFD-4658-8C40-701A9D412052}" type="datetime1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FC97-4B29-4F0B-9649-75CCB1D23494}" type="datetime1">
              <a:rPr lang="en-US" smtClean="0"/>
              <a:pPr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CE19-873C-45E9-971A-19616BD9421F}" type="datetime1">
              <a:rPr lang="en-US" smtClean="0"/>
              <a:pPr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A40A-2083-41F7-9AF3-B6C62543082D}" type="datetime1">
              <a:rPr lang="en-US" smtClean="0"/>
              <a:pPr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E2839-A83E-44C9-BB86-E8325444B908}" type="datetime1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9EC0-CD7F-409B-9DFE-DF38B5569DC8}" type="datetime1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F5C70-5319-4B2C-8B33-A6C68C16A284}" type="datetime1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Birds identification course</a:t>
            </a:r>
            <a:endParaRPr lang="en-US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5100" y="38100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D6209"/>
                </a:solidFill>
              </a:rPr>
              <a:t>Semidesert</a:t>
            </a:r>
            <a:r>
              <a:rPr lang="en-US" sz="4000" b="1" dirty="0" smtClean="0">
                <a:solidFill>
                  <a:srgbClr val="CD6209"/>
                </a:solidFill>
              </a:rPr>
              <a:t> birds</a:t>
            </a:r>
            <a:endParaRPr lang="en-US" sz="4000" b="1" dirty="0">
              <a:solidFill>
                <a:srgbClr val="CD620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ras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143000"/>
            <a:ext cx="5562600" cy="36504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1e1303057e7a6f3ce6d41985c318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5900" y="952500"/>
            <a:ext cx="6172200" cy="43607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ropean_roller_with_snake_vn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990600"/>
            <a:ext cx="4984681" cy="39343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advTm="1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0px-Şahlû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868680"/>
            <a:ext cx="3352800" cy="46939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lagasy_hoopo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6657" y="916305"/>
            <a:ext cx="6630687" cy="441769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Blue-cheekedBee-eater650Armenia17_05_2007ad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143000"/>
            <a:ext cx="5943600" cy="39593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advTm="1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ropean-roller-800w33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0255" y="1066800"/>
            <a:ext cx="5763491" cy="3962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advTm="1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356459-galleryV9-rbb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3038" y="1098120"/>
            <a:ext cx="6257925" cy="41596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advTm="1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12" name="Picture 8" descr="Upupa epops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09600"/>
            <a:ext cx="6553200" cy="49149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Cheeked Bee Eater 2 St Lucia 22 Apr 12_9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3051" y="1066800"/>
            <a:ext cx="6057898" cy="4038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371600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European bee-eater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Blue-cheeked bee-eater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Eurasian roller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Eurasian hoopoe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Training in identification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733800" y="609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Content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0px-European_Rol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100" y="1051560"/>
            <a:ext cx="5257800" cy="42062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tled_________european_hoopoe_by_jamie_macarthur-d59vm9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913" y="914400"/>
            <a:ext cx="5972175" cy="39814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kus.Varesvuo.HidePhotography.com.Merops.apiaster.European.Bee-eater.Gyurgyala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6822" y="609600"/>
            <a:ext cx="3610356" cy="5257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advTm="10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L_19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3737" y="1141810"/>
            <a:ext cx="6616527" cy="419219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ropean Rol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5728" y="990600"/>
            <a:ext cx="5752544" cy="4191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0px-Eurasian_Hoopo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2625" y="1462087"/>
            <a:ext cx="5238750" cy="39338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-cheeked-bee-eater-xxx2z8h0004m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1067" y="1139952"/>
            <a:ext cx="5481866" cy="366064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ropean_Roller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066800"/>
            <a:ext cx="5334000" cy="3556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16373-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0957" y="750631"/>
            <a:ext cx="3942087" cy="496436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 advTm="10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ppo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6559" y="1143000"/>
            <a:ext cx="5490883" cy="3733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8" name="Picture 4" descr="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5638800" cy="4418013"/>
          </a:xfrm>
          <a:prstGeom prst="rect">
            <a:avLst/>
          </a:prstGeom>
          <a:noFill/>
        </p:spPr>
      </p:pic>
      <p:sp>
        <p:nvSpPr>
          <p:cNvPr id="251909" name="AutoShape 5"/>
          <p:cNvSpPr>
            <a:spLocks noChangeArrowheads="1"/>
          </p:cNvSpPr>
          <p:nvPr/>
        </p:nvSpPr>
        <p:spPr bwMode="auto">
          <a:xfrm>
            <a:off x="5334000" y="57912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0" name="AutoShape 6"/>
          <p:cNvSpPr>
            <a:spLocks noChangeArrowheads="1"/>
          </p:cNvSpPr>
          <p:nvPr/>
        </p:nvSpPr>
        <p:spPr bwMode="auto">
          <a:xfrm>
            <a:off x="1676400" y="2590800"/>
            <a:ext cx="4114800" cy="304800"/>
          </a:xfrm>
          <a:prstGeom prst="leftArrow">
            <a:avLst>
              <a:gd name="adj1" fmla="val 50000"/>
              <a:gd name="adj2" fmla="val 337500"/>
            </a:avLst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1" name="Text Box 7"/>
          <p:cNvSpPr txBox="1">
            <a:spLocks noChangeArrowheads="1"/>
          </p:cNvSpPr>
          <p:nvPr/>
        </p:nvSpPr>
        <p:spPr bwMode="auto">
          <a:xfrm>
            <a:off x="6019800" y="2438400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/>
              <a:t>Yellow throat</a:t>
            </a:r>
            <a:endParaRPr lang="ru-RU" sz="2400" dirty="0"/>
          </a:p>
        </p:txBody>
      </p:sp>
      <p:sp>
        <p:nvSpPr>
          <p:cNvPr id="251912" name="AutoShape 8"/>
          <p:cNvSpPr>
            <a:spLocks noChangeArrowheads="1"/>
          </p:cNvSpPr>
          <p:nvPr/>
        </p:nvSpPr>
        <p:spPr bwMode="auto">
          <a:xfrm>
            <a:off x="2895600" y="3094038"/>
            <a:ext cx="2895600" cy="334962"/>
          </a:xfrm>
          <a:prstGeom prst="leftArrow">
            <a:avLst>
              <a:gd name="adj1" fmla="val 50000"/>
              <a:gd name="adj2" fmla="val 216114"/>
            </a:avLst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3" name="Text Box 9"/>
          <p:cNvSpPr txBox="1">
            <a:spLocks noChangeArrowheads="1"/>
          </p:cNvSpPr>
          <p:nvPr/>
        </p:nvSpPr>
        <p:spPr bwMode="auto">
          <a:xfrm>
            <a:off x="6019800" y="2971800"/>
            <a:ext cx="274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 smtClean="0"/>
              <a:t>Brown-red </a:t>
            </a:r>
            <a:r>
              <a:rPr lang="en-US" sz="2400" dirty="0"/>
              <a:t>and yellow pattern on upperparts</a:t>
            </a:r>
            <a:endParaRPr lang="ru-RU" sz="2400" dirty="0"/>
          </a:p>
        </p:txBody>
      </p:sp>
      <p:sp>
        <p:nvSpPr>
          <p:cNvPr id="251914" name="Text Box 10"/>
          <p:cNvSpPr txBox="1">
            <a:spLocks noChangeArrowheads="1"/>
          </p:cNvSpPr>
          <p:nvPr/>
        </p:nvSpPr>
        <p:spPr bwMode="auto">
          <a:xfrm>
            <a:off x="6019800" y="5151438"/>
            <a:ext cx="304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/>
              <a:t>The central feathers of the tail are longer than the </a:t>
            </a:r>
            <a:r>
              <a:rPr lang="en-US" sz="2400" dirty="0" smtClean="0"/>
              <a:t>rest </a:t>
            </a:r>
            <a:endParaRPr lang="ru-RU" sz="2400" dirty="0"/>
          </a:p>
        </p:txBody>
      </p:sp>
      <p:sp>
        <p:nvSpPr>
          <p:cNvPr id="251915" name="Text Box 11"/>
          <p:cNvSpPr txBox="1">
            <a:spLocks noChangeArrowheads="1"/>
          </p:cNvSpPr>
          <p:nvPr/>
        </p:nvSpPr>
        <p:spPr bwMode="auto">
          <a:xfrm>
            <a:off x="0" y="242888"/>
            <a:ext cx="91440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EUROPEAN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BEE-EATER</a:t>
            </a:r>
          </a:p>
          <a:p>
            <a:pPr algn="ctr"/>
            <a:r>
              <a:rPr lang="en-US" sz="2400" dirty="0"/>
              <a:t> </a:t>
            </a:r>
            <a:r>
              <a:rPr lang="en-US" sz="2400" i="1" dirty="0" err="1"/>
              <a:t>Merops</a:t>
            </a:r>
            <a:r>
              <a:rPr lang="en-US" sz="2400" i="1" dirty="0"/>
              <a:t> </a:t>
            </a:r>
            <a:r>
              <a:rPr lang="en-US" sz="2400" i="1" dirty="0" err="1"/>
              <a:t>apiaster</a:t>
            </a:r>
            <a:r>
              <a:rPr lang="en-US" sz="2400" i="1" dirty="0"/>
              <a:t> </a:t>
            </a:r>
            <a:r>
              <a:rPr lang="en-US" sz="2400" dirty="0" err="1">
                <a:latin typeface="Sylfaen" pitchFamily="18" charset="0"/>
              </a:rPr>
              <a:t>Золотистая</a:t>
            </a:r>
            <a:r>
              <a:rPr lang="en-US" sz="2400" dirty="0">
                <a:latin typeface="Sylfaen" pitchFamily="18" charset="0"/>
              </a:rPr>
              <a:t> </a:t>
            </a:r>
            <a:r>
              <a:rPr lang="en-US" sz="2400" dirty="0" err="1">
                <a:latin typeface="Sylfaen" pitchFamily="18" charset="0"/>
              </a:rPr>
              <a:t>Щурка</a:t>
            </a:r>
            <a:r>
              <a:rPr lang="en-US" sz="2400" dirty="0">
                <a:latin typeface="Sylfaen" pitchFamily="18" charset="0"/>
              </a:rPr>
              <a:t> </a:t>
            </a:r>
            <a:r>
              <a:rPr lang="en-US" sz="2400" dirty="0"/>
              <a:t> </a:t>
            </a:r>
            <a:r>
              <a:rPr lang="en-US" sz="2400" dirty="0" err="1"/>
              <a:t>Ոսկեգույն</a:t>
            </a:r>
            <a:r>
              <a:rPr lang="en-US" sz="2400" dirty="0"/>
              <a:t> </a:t>
            </a:r>
            <a:r>
              <a:rPr lang="en-US" sz="2400" dirty="0" err="1"/>
              <a:t>մեղվակեր</a:t>
            </a:r>
            <a:endParaRPr lang="ru-RU" sz="2400" dirty="0"/>
          </a:p>
        </p:txBody>
      </p:sp>
      <p:sp>
        <p:nvSpPr>
          <p:cNvPr id="251916" name="Oval 12"/>
          <p:cNvSpPr>
            <a:spLocks noChangeArrowheads="1"/>
          </p:cNvSpPr>
          <p:nvPr/>
        </p:nvSpPr>
        <p:spPr bwMode="auto">
          <a:xfrm>
            <a:off x="228600" y="1981200"/>
            <a:ext cx="1219200" cy="76200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7" name="Text Box 13"/>
          <p:cNvSpPr txBox="1">
            <a:spLocks noChangeArrowheads="1"/>
          </p:cNvSpPr>
          <p:nvPr/>
        </p:nvSpPr>
        <p:spPr bwMode="auto">
          <a:xfrm>
            <a:off x="228600" y="1290935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Black and </a:t>
            </a:r>
            <a:r>
              <a:rPr lang="en-US" sz="2400" dirty="0" err="1"/>
              <a:t>decurved</a:t>
            </a:r>
            <a:r>
              <a:rPr lang="en-US" sz="2400" dirty="0"/>
              <a:t> bill</a:t>
            </a:r>
            <a:endParaRPr lang="ru-RU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5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5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5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5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5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5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9" grpId="0" animBg="1"/>
      <p:bldP spid="251910" grpId="0" animBg="1"/>
      <p:bldP spid="251911" grpId="0"/>
      <p:bldP spid="251912" grpId="0" animBg="1"/>
      <p:bldP spid="251913" grpId="0"/>
      <p:bldP spid="251914" grpId="0"/>
      <p:bldP spid="251916" grpId="0" animBg="1"/>
      <p:bldP spid="2519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5900" y="1220724"/>
            <a:ext cx="6172200" cy="35798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 advTm="10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901-European-Rol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066800"/>
            <a:ext cx="5486400" cy="3657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 advTm="10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e_e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387" y="981075"/>
            <a:ext cx="6753225" cy="45053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 advTm="10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ppo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762000"/>
            <a:ext cx="6752019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-cheeked-bee-eater-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9700" y="1171125"/>
            <a:ext cx="6324600" cy="35532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ropean_rol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7875" y="838200"/>
            <a:ext cx="5048250" cy="4038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ppo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5380" y="996950"/>
            <a:ext cx="6853241" cy="45656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7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066800"/>
            <a:ext cx="5562600" cy="368985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e-eater-cal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9775" y="1225525"/>
            <a:ext cx="5124450" cy="39560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-cheeked-bee-eater-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068601"/>
            <a:ext cx="5943600" cy="39605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umb.jpg"/>
          <p:cNvPicPr>
            <a:picLocks noChangeAspect="1"/>
          </p:cNvPicPr>
          <p:nvPr/>
        </p:nvPicPr>
        <p:blipFill>
          <a:blip r:embed="rId2" cstate="print"/>
          <a:srcRect l="6410" b="4545"/>
          <a:stretch>
            <a:fillRect/>
          </a:stretch>
        </p:blipFill>
        <p:spPr>
          <a:xfrm>
            <a:off x="0" y="1600200"/>
            <a:ext cx="5562600" cy="4800600"/>
          </a:xfrm>
          <a:prstGeom prst="rect">
            <a:avLst/>
          </a:prstGeom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242888"/>
            <a:ext cx="91440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BLUE-CHEEKED 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BEE-EATER</a:t>
            </a:r>
          </a:p>
          <a:p>
            <a:pPr algn="ctr"/>
            <a:r>
              <a:rPr lang="en-US" sz="2400" dirty="0"/>
              <a:t> </a:t>
            </a:r>
            <a:r>
              <a:rPr lang="en-US" sz="2400" i="1" dirty="0" err="1"/>
              <a:t>Merops</a:t>
            </a:r>
            <a:r>
              <a:rPr lang="en-US" sz="2400" i="1" dirty="0"/>
              <a:t> </a:t>
            </a:r>
            <a:r>
              <a:rPr lang="en-US" sz="2400" i="1" dirty="0" err="1" smtClean="0"/>
              <a:t>persicus</a:t>
            </a:r>
            <a:r>
              <a:rPr lang="en-US" sz="2400" i="1" dirty="0" smtClean="0"/>
              <a:t>  </a:t>
            </a:r>
            <a:r>
              <a:rPr lang="en-US" sz="2400" dirty="0" err="1" smtClean="0">
                <a:latin typeface="Sylfaen" pitchFamily="18" charset="0"/>
              </a:rPr>
              <a:t>Зеленая</a:t>
            </a:r>
            <a:r>
              <a:rPr lang="en-US" sz="2400" dirty="0" smtClean="0">
                <a:latin typeface="Sylfaen" pitchFamily="18" charset="0"/>
              </a:rPr>
              <a:t> </a:t>
            </a:r>
            <a:r>
              <a:rPr lang="en-US" sz="2400" dirty="0" err="1" smtClean="0">
                <a:latin typeface="Sylfaen" pitchFamily="18" charset="0"/>
              </a:rPr>
              <a:t>Щурка</a:t>
            </a:r>
            <a:r>
              <a:rPr lang="en-US" sz="2400" dirty="0" smtClean="0">
                <a:latin typeface="Sylfaen" pitchFamily="18" charset="0"/>
              </a:rPr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Կանաչ</a:t>
            </a:r>
            <a:r>
              <a:rPr lang="en-US" sz="2400" dirty="0" smtClean="0"/>
              <a:t> </a:t>
            </a:r>
            <a:r>
              <a:rPr lang="en-US" sz="2400" dirty="0" err="1"/>
              <a:t>մեղվակեր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1371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Overall green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2667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Reddish throat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20193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Face with blue, black and white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4572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Yellow chin</a:t>
            </a:r>
            <a:endParaRPr lang="en-US" sz="2400" dirty="0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 rot="636704">
            <a:off x="1676400" y="2713038"/>
            <a:ext cx="1600200" cy="334962"/>
          </a:xfrm>
          <a:prstGeom prst="leftArrow">
            <a:avLst>
              <a:gd name="adj1" fmla="val 50000"/>
              <a:gd name="adj2" fmla="val 119431"/>
            </a:avLst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2057400" y="2133600"/>
            <a:ext cx="1143000" cy="304800"/>
          </a:xfrm>
          <a:prstGeom prst="leftArrow">
            <a:avLst>
              <a:gd name="adj1" fmla="val 50000"/>
              <a:gd name="adj2" fmla="val 119431"/>
            </a:avLst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rot="6297733">
            <a:off x="-138675" y="3281608"/>
            <a:ext cx="1945389" cy="260196"/>
          </a:xfrm>
          <a:prstGeom prst="leftArrow">
            <a:avLst>
              <a:gd name="adj1" fmla="val 50000"/>
              <a:gd name="adj2" fmla="val 119431"/>
            </a:avLst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096000" y="4953000"/>
            <a:ext cx="304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dirty="0"/>
              <a:t>The central feathers of the tail </a:t>
            </a:r>
            <a:r>
              <a:rPr lang="en-US" sz="2400" dirty="0" smtClean="0"/>
              <a:t>are much </a:t>
            </a:r>
            <a:r>
              <a:rPr lang="en-US" sz="2400" dirty="0"/>
              <a:t>longer than the </a:t>
            </a:r>
            <a:r>
              <a:rPr lang="en-US" sz="2400" dirty="0" smtClean="0"/>
              <a:t>rest </a:t>
            </a:r>
            <a:endParaRPr lang="ru-RU" sz="2400" dirty="0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 rot="19455988">
            <a:off x="5047785" y="5638525"/>
            <a:ext cx="1143000" cy="304800"/>
          </a:xfrm>
          <a:prstGeom prst="leftArrow">
            <a:avLst>
              <a:gd name="adj1" fmla="val 50000"/>
              <a:gd name="adj2" fmla="val 119431"/>
            </a:avLst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8" name="Picture 8" descr="Upupa epop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871537"/>
            <a:ext cx="6172200" cy="3776663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BW06-MER-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8715" y="973328"/>
            <a:ext cx="5686571" cy="43186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48756068_20fc4bd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5425" y="766048"/>
            <a:ext cx="3613150" cy="46441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914400"/>
            <a:ext cx="8382000" cy="55626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8. European Bee-eater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9. Blue-cheeked Bee-eater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10. Eurasian Roller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11. Eurasian Hoopoe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12. Eurasian Roller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13. European Bee-eater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14. Eurasian Hoopoe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15. Blue-cheeked Bee-eater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16. Eurasian Roller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17. European Bee-eater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18. Eurasian Hoopoe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19. Blue-cheeked Bee-eater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20. Eurasian Roller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21. Eurasian Hoopoe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22. European Bee-eater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23. Blue-cheeked Bee-eater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24. Eurasian Roller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25. Eurasian Hoopoe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26. Blue-cheeked Bee-eater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27. Eurasian Roller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28. European Bee-eater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29. Eurasian Hoopoe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30. Blue-cheeked Bee-eater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31. Eurasian Roller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32. European Bee-eater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33. Eurasian Hoopoe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34. </a:t>
            </a:r>
            <a:r>
              <a:rPr lang="en-US" sz="1600" smtClean="0">
                <a:solidFill>
                  <a:schemeClr val="accent6">
                    <a:lumMod val="50000"/>
                  </a:schemeClr>
                </a:solidFill>
              </a:rPr>
              <a:t>Blue-cheeked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Bee-eater 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35. Eurasian Roller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36. Eurasian Hoopoe 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37. Eurasian Roller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38. European Bee-eater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39. Blue-cheeked Bee-eater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40. Eurasian Hoopoe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41. Blue-cheeked Bee-eater</a:t>
            </a:r>
          </a:p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42. European Bee-eater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Answers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" name="Picture 2" descr="1. bee-eaters, rol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0" y="22098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THANK YOU FOR YOUR ATTENTION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5F9F4-0229-4159-B0F6-3E58FD4A25DB}" type="slidenum">
              <a:rPr lang="ru-RU"/>
              <a:pPr/>
              <a:t>5</a:t>
            </a:fld>
            <a:endParaRPr lang="ru-RU"/>
          </a:p>
        </p:txBody>
      </p:sp>
      <p:pic>
        <p:nvPicPr>
          <p:cNvPr id="249860" name="Picture 4" descr="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13" y="1295400"/>
            <a:ext cx="5068887" cy="5410200"/>
          </a:xfrm>
          <a:prstGeom prst="rect">
            <a:avLst/>
          </a:prstGeom>
          <a:noFill/>
        </p:spPr>
      </p:pic>
      <p:sp>
        <p:nvSpPr>
          <p:cNvPr id="249861" name="AutoShape 5"/>
          <p:cNvSpPr>
            <a:spLocks noChangeArrowheads="1"/>
          </p:cNvSpPr>
          <p:nvPr/>
        </p:nvSpPr>
        <p:spPr bwMode="auto">
          <a:xfrm>
            <a:off x="1485900" y="2667000"/>
            <a:ext cx="3924300" cy="304800"/>
          </a:xfrm>
          <a:prstGeom prst="leftArrow">
            <a:avLst>
              <a:gd name="adj1" fmla="val 50000"/>
              <a:gd name="adj2" fmla="val 321875"/>
            </a:avLst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5562600" y="2438400"/>
            <a:ext cx="259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200" dirty="0"/>
              <a:t>Bright blue </a:t>
            </a:r>
            <a:r>
              <a:rPr lang="en-US" sz="2200" dirty="0" smtClean="0"/>
              <a:t>plumage</a:t>
            </a:r>
            <a:endParaRPr lang="ru-RU" dirty="0"/>
          </a:p>
        </p:txBody>
      </p:sp>
      <p:sp>
        <p:nvSpPr>
          <p:cNvPr id="249863" name="AutoShape 7"/>
          <p:cNvSpPr>
            <a:spLocks noChangeArrowheads="1"/>
          </p:cNvSpPr>
          <p:nvPr/>
        </p:nvSpPr>
        <p:spPr bwMode="auto">
          <a:xfrm>
            <a:off x="3200400" y="3357563"/>
            <a:ext cx="2212975" cy="376237"/>
          </a:xfrm>
          <a:prstGeom prst="leftArrow">
            <a:avLst>
              <a:gd name="adj1" fmla="val 50000"/>
              <a:gd name="adj2" fmla="val 147047"/>
            </a:avLst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5562600" y="3276600"/>
            <a:ext cx="2819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200" dirty="0"/>
              <a:t>Red-brown back</a:t>
            </a:r>
            <a:endParaRPr lang="ru-RU" dirty="0"/>
          </a:p>
        </p:txBody>
      </p:sp>
      <p:sp>
        <p:nvSpPr>
          <p:cNvPr id="249865" name="Text Box 9"/>
          <p:cNvSpPr txBox="1">
            <a:spLocks noChangeArrowheads="1"/>
          </p:cNvSpPr>
          <p:nvPr/>
        </p:nvSpPr>
        <p:spPr bwMode="auto">
          <a:xfrm>
            <a:off x="0" y="304800"/>
            <a:ext cx="91440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EURASIAN ROLLER</a:t>
            </a:r>
          </a:p>
          <a:p>
            <a:pPr algn="ctr"/>
            <a:r>
              <a:rPr lang="en-US" sz="2800" b="1" dirty="0"/>
              <a:t> </a:t>
            </a:r>
            <a:r>
              <a:rPr lang="en-US" sz="2400" i="1" dirty="0" err="1"/>
              <a:t>Coracias</a:t>
            </a:r>
            <a:r>
              <a:rPr lang="en-US" sz="2400" i="1" dirty="0"/>
              <a:t> </a:t>
            </a:r>
            <a:r>
              <a:rPr lang="en-US" sz="2400" i="1" dirty="0" err="1"/>
              <a:t>garrulus</a:t>
            </a:r>
            <a:r>
              <a:rPr lang="en-US" sz="2400" i="1" dirty="0"/>
              <a:t> </a:t>
            </a:r>
            <a:r>
              <a:rPr lang="en-US" sz="2400" dirty="0" err="1"/>
              <a:t>Сизоворонка</a:t>
            </a:r>
            <a:r>
              <a:rPr lang="en-US" sz="2400" dirty="0"/>
              <a:t>  </a:t>
            </a:r>
            <a:r>
              <a:rPr lang="en-US" sz="2400" dirty="0" err="1"/>
              <a:t>Ներկարար</a:t>
            </a:r>
            <a:endParaRPr lang="ru-RU" sz="2400" dirty="0"/>
          </a:p>
        </p:txBody>
      </p:sp>
      <p:sp>
        <p:nvSpPr>
          <p:cNvPr id="249866" name="Oval 10"/>
          <p:cNvSpPr>
            <a:spLocks noChangeArrowheads="1"/>
          </p:cNvSpPr>
          <p:nvPr/>
        </p:nvSpPr>
        <p:spPr bwMode="auto">
          <a:xfrm>
            <a:off x="76200" y="1600200"/>
            <a:ext cx="1143000" cy="68580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7" name="Text Box 11"/>
          <p:cNvSpPr txBox="1">
            <a:spLocks noChangeArrowheads="1"/>
          </p:cNvSpPr>
          <p:nvPr/>
        </p:nvSpPr>
        <p:spPr bwMode="auto">
          <a:xfrm>
            <a:off x="2514600" y="1524000"/>
            <a:ext cx="167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dirty="0"/>
              <a:t>Black bill and  eye.</a:t>
            </a:r>
            <a:endParaRPr lang="ru-RU" dirty="0"/>
          </a:p>
        </p:txBody>
      </p:sp>
      <p:sp>
        <p:nvSpPr>
          <p:cNvPr id="249868" name="Oval 12"/>
          <p:cNvSpPr>
            <a:spLocks noChangeArrowheads="1"/>
          </p:cNvSpPr>
          <p:nvPr/>
        </p:nvSpPr>
        <p:spPr bwMode="auto">
          <a:xfrm>
            <a:off x="1219200" y="1752600"/>
            <a:ext cx="304800" cy="30480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9" name="Text Box 13"/>
          <p:cNvSpPr txBox="1">
            <a:spLocks noChangeArrowheads="1"/>
          </p:cNvSpPr>
          <p:nvPr/>
        </p:nvSpPr>
        <p:spPr bwMode="auto">
          <a:xfrm>
            <a:off x="5562600" y="4221163"/>
            <a:ext cx="3124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200" dirty="0"/>
              <a:t>Black flight feathers</a:t>
            </a:r>
            <a:endParaRPr lang="ru-RU" dirty="0"/>
          </a:p>
        </p:txBody>
      </p:sp>
      <p:sp>
        <p:nvSpPr>
          <p:cNvPr id="249870" name="AutoShape 14"/>
          <p:cNvSpPr>
            <a:spLocks noChangeArrowheads="1"/>
          </p:cNvSpPr>
          <p:nvPr/>
        </p:nvSpPr>
        <p:spPr bwMode="auto">
          <a:xfrm>
            <a:off x="3886200" y="4313238"/>
            <a:ext cx="1600200" cy="334962"/>
          </a:xfrm>
          <a:prstGeom prst="leftArrow">
            <a:avLst>
              <a:gd name="adj1" fmla="val 50000"/>
              <a:gd name="adj2" fmla="val 119431"/>
            </a:avLst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4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4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9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9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49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9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1" grpId="0" animBg="1"/>
      <p:bldP spid="249863" grpId="0" animBg="1"/>
      <p:bldP spid="249864" grpId="0"/>
      <p:bldP spid="249866" grpId="0" animBg="1"/>
      <p:bldP spid="249867" grpId="0"/>
      <p:bldP spid="249868" grpId="0" animBg="1"/>
      <p:bldP spid="249869" grpId="0"/>
      <p:bldP spid="2498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4" name="Picture 4" descr="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7239000" cy="4511675"/>
          </a:xfrm>
          <a:prstGeom prst="rect">
            <a:avLst/>
          </a:prstGeom>
          <a:noFill/>
        </p:spPr>
      </p:pic>
      <p:sp>
        <p:nvSpPr>
          <p:cNvPr id="250885" name="AutoShape 5"/>
          <p:cNvSpPr>
            <a:spLocks noChangeArrowheads="1"/>
          </p:cNvSpPr>
          <p:nvPr/>
        </p:nvSpPr>
        <p:spPr bwMode="auto">
          <a:xfrm rot="6267935">
            <a:off x="1547813" y="5143500"/>
            <a:ext cx="1600200" cy="304800"/>
          </a:xfrm>
          <a:prstGeom prst="leftArrow">
            <a:avLst>
              <a:gd name="adj1" fmla="val 50000"/>
              <a:gd name="adj2" fmla="val 131250"/>
            </a:avLst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Text Box 6"/>
          <p:cNvSpPr txBox="1">
            <a:spLocks noChangeArrowheads="1"/>
          </p:cNvSpPr>
          <p:nvPr/>
        </p:nvSpPr>
        <p:spPr bwMode="auto">
          <a:xfrm>
            <a:off x="152400" y="5943600"/>
            <a:ext cx="3886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200" dirty="0" smtClean="0"/>
              <a:t>Plumage </a:t>
            </a:r>
            <a:r>
              <a:rPr lang="en-US" sz="2200" dirty="0"/>
              <a:t>yellowish-orange.</a:t>
            </a:r>
            <a:endParaRPr lang="ru-RU" dirty="0"/>
          </a:p>
        </p:txBody>
      </p:sp>
      <p:sp>
        <p:nvSpPr>
          <p:cNvPr id="250887" name="Text Box 7"/>
          <p:cNvSpPr txBox="1">
            <a:spLocks noChangeArrowheads="1"/>
          </p:cNvSpPr>
          <p:nvPr/>
        </p:nvSpPr>
        <p:spPr bwMode="auto">
          <a:xfrm>
            <a:off x="6172200" y="16002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200" dirty="0"/>
              <a:t>Orange crest, with  dark tips.</a:t>
            </a:r>
            <a:endParaRPr lang="ru-RU" dirty="0"/>
          </a:p>
        </p:txBody>
      </p:sp>
      <p:sp>
        <p:nvSpPr>
          <p:cNvPr id="250888" name="Text Box 8"/>
          <p:cNvSpPr txBox="1">
            <a:spLocks noChangeArrowheads="1"/>
          </p:cNvSpPr>
          <p:nvPr/>
        </p:nvSpPr>
        <p:spPr bwMode="auto">
          <a:xfrm>
            <a:off x="0" y="242888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EURASIAN HOOPOE </a:t>
            </a:r>
          </a:p>
          <a:p>
            <a:pPr algn="ctr"/>
            <a:r>
              <a:rPr lang="en-US" sz="2400" i="1" dirty="0" err="1" smtClean="0"/>
              <a:t>Upupa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epops</a:t>
            </a:r>
            <a:r>
              <a:rPr lang="en-US" sz="2400" i="1" dirty="0" smtClean="0"/>
              <a:t> </a:t>
            </a:r>
            <a:r>
              <a:rPr lang="en-US" sz="2400" dirty="0" err="1" smtClean="0">
                <a:latin typeface="Sylfaen" pitchFamily="18" charset="0"/>
              </a:rPr>
              <a:t>Удод</a:t>
            </a:r>
            <a:r>
              <a:rPr lang="en-US" sz="2400" dirty="0" smtClean="0">
                <a:latin typeface="Sylfaen" pitchFamily="18" charset="0"/>
              </a:rPr>
              <a:t> </a:t>
            </a:r>
            <a:r>
              <a:rPr lang="en-US" sz="2400" dirty="0" smtClean="0"/>
              <a:t> </a:t>
            </a:r>
            <a:r>
              <a:rPr lang="en-US" sz="2400" dirty="0" err="1"/>
              <a:t>Հոպոպ</a:t>
            </a:r>
            <a:endParaRPr lang="ru-RU" sz="2400" dirty="0"/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 rot="-1676149">
            <a:off x="11113" y="3621088"/>
            <a:ext cx="1447800" cy="91440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Text Box 10"/>
          <p:cNvSpPr txBox="1">
            <a:spLocks noChangeArrowheads="1"/>
          </p:cNvSpPr>
          <p:nvPr/>
        </p:nvSpPr>
        <p:spPr bwMode="auto">
          <a:xfrm>
            <a:off x="0" y="2057400"/>
            <a:ext cx="2286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200" dirty="0"/>
              <a:t>Long </a:t>
            </a:r>
            <a:r>
              <a:rPr lang="en-US" sz="2200" dirty="0" err="1"/>
              <a:t>decurved</a:t>
            </a:r>
            <a:r>
              <a:rPr lang="en-US" sz="2200" dirty="0"/>
              <a:t> bill</a:t>
            </a:r>
            <a:endParaRPr lang="ru-RU" sz="2200" dirty="0"/>
          </a:p>
        </p:txBody>
      </p:sp>
      <p:sp>
        <p:nvSpPr>
          <p:cNvPr id="250891" name="Text Box 11"/>
          <p:cNvSpPr txBox="1">
            <a:spLocks noChangeArrowheads="1"/>
          </p:cNvSpPr>
          <p:nvPr/>
        </p:nvSpPr>
        <p:spPr bwMode="auto">
          <a:xfrm>
            <a:off x="6324600" y="3475038"/>
            <a:ext cx="2819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200" dirty="0"/>
              <a:t>Flight feathers and the tail with black and white barring. </a:t>
            </a:r>
            <a:endParaRPr lang="ru-RU" sz="2200" dirty="0"/>
          </a:p>
        </p:txBody>
      </p:sp>
      <p:sp>
        <p:nvSpPr>
          <p:cNvPr id="250892" name="AutoShape 12"/>
          <p:cNvSpPr>
            <a:spLocks noChangeArrowheads="1"/>
          </p:cNvSpPr>
          <p:nvPr/>
        </p:nvSpPr>
        <p:spPr bwMode="auto">
          <a:xfrm>
            <a:off x="4953000" y="3810000"/>
            <a:ext cx="1371600" cy="304800"/>
          </a:xfrm>
          <a:prstGeom prst="leftArrow">
            <a:avLst>
              <a:gd name="adj1" fmla="val 50000"/>
              <a:gd name="adj2" fmla="val 112500"/>
            </a:avLst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AutoShape 13"/>
          <p:cNvSpPr>
            <a:spLocks noChangeArrowheads="1"/>
          </p:cNvSpPr>
          <p:nvPr/>
        </p:nvSpPr>
        <p:spPr bwMode="auto">
          <a:xfrm>
            <a:off x="6629400" y="4724400"/>
            <a:ext cx="1700213" cy="233363"/>
          </a:xfrm>
          <a:prstGeom prst="leftArrow">
            <a:avLst>
              <a:gd name="adj1" fmla="val 50000"/>
              <a:gd name="adj2" fmla="val 182143"/>
            </a:avLst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AutoShape 14"/>
          <p:cNvSpPr>
            <a:spLocks noChangeArrowheads="1"/>
          </p:cNvSpPr>
          <p:nvPr/>
        </p:nvSpPr>
        <p:spPr bwMode="auto">
          <a:xfrm>
            <a:off x="4876800" y="1828800"/>
            <a:ext cx="1371600" cy="304800"/>
          </a:xfrm>
          <a:prstGeom prst="leftArrow">
            <a:avLst>
              <a:gd name="adj1" fmla="val 50000"/>
              <a:gd name="adj2" fmla="val 112500"/>
            </a:avLst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0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50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25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5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250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50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5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5" grpId="0" animBg="1"/>
      <p:bldP spid="250886" grpId="0"/>
      <p:bldP spid="250887" grpId="0"/>
      <p:bldP spid="250889" grpId="0" animBg="1"/>
      <p:bldP spid="250890" grpId="0"/>
      <p:bldP spid="250891" grpId="0"/>
      <p:bldP spid="250892" grpId="0" animBg="1"/>
      <p:bldP spid="250893" grpId="0" animBg="1"/>
      <p:bldP spid="2508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2715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TRAINING 1</a:t>
            </a:r>
            <a:endParaRPr lang="en-US" sz="7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395478"/>
            <a:ext cx="754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Click to begin the training and wait: </a:t>
            </a:r>
            <a:r>
              <a:rPr lang="en-US" sz="2400" dirty="0"/>
              <a:t>s</a:t>
            </a:r>
            <a:r>
              <a:rPr lang="en-US" sz="2400" dirty="0" smtClean="0"/>
              <a:t>lides will change automatically each 10 seconds.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During that time you have to write their names on the training sheet.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After finishing the training you can check yourself using answers (number of slide and name of bird species) provided at the end. 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ropean_Bee_Eater_by_BogdanBo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7496" y="1219200"/>
            <a:ext cx="5609008" cy="372999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-cheeked-Bee-eate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100" y="1066800"/>
            <a:ext cx="5257800" cy="3505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</TotalTime>
  <Words>379</Words>
  <Application>Microsoft Office PowerPoint</Application>
  <PresentationFormat>On-screen Show (4:3)</PresentationFormat>
  <Paragraphs>117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50</cp:revision>
  <dcterms:created xsi:type="dcterms:W3CDTF">2006-08-16T00:00:00Z</dcterms:created>
  <dcterms:modified xsi:type="dcterms:W3CDTF">2016-03-08T00:44:28Z</dcterms:modified>
</cp:coreProperties>
</file>